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5"/>
  </p:notesMasterIdLst>
  <p:sldIdLst>
    <p:sldId id="256" r:id="rId2"/>
    <p:sldId id="257" r:id="rId3"/>
    <p:sldId id="279" r:id="rId4"/>
    <p:sldId id="294" r:id="rId5"/>
    <p:sldId id="280" r:id="rId6"/>
    <p:sldId id="271" r:id="rId7"/>
    <p:sldId id="278" r:id="rId8"/>
    <p:sldId id="273" r:id="rId9"/>
    <p:sldId id="267" r:id="rId10"/>
    <p:sldId id="277" r:id="rId11"/>
    <p:sldId id="293" r:id="rId12"/>
    <p:sldId id="272" r:id="rId13"/>
    <p:sldId id="282" r:id="rId14"/>
    <p:sldId id="295" r:id="rId15"/>
    <p:sldId id="258" r:id="rId16"/>
    <p:sldId id="275" r:id="rId17"/>
    <p:sldId id="281" r:id="rId18"/>
    <p:sldId id="283" r:id="rId19"/>
    <p:sldId id="276" r:id="rId20"/>
    <p:sldId id="296" r:id="rId21"/>
    <p:sldId id="297" r:id="rId22"/>
    <p:sldId id="298" r:id="rId23"/>
    <p:sldId id="29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0" autoAdjust="0"/>
  </p:normalViewPr>
  <p:slideViewPr>
    <p:cSldViewPr snapToGrid="0"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14/09/2023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66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7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GS-Digital-Method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ideplayer.com/slide/5829764/19/images/37/Remember+the+Mars+Climate+Orbiter+incident+from+1999.jpg" TargetMode="Externa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26E0BFB-CDF1-4990-8C11-AC849311E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069A1F8-9BEB-4786-9694-FC48B2D75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Traitement de l’Information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B0_0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pédagogiques du module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xmlns="" id="{1523F83B-B807-6C1C-1823-AF4B66F5C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7" y="2478024"/>
            <a:ext cx="5334393" cy="3694176"/>
          </a:xfrm>
        </p:spPr>
        <p:txBody>
          <a:bodyPr>
            <a:normAutofit lnSpcReduction="10000"/>
          </a:bodyPr>
          <a:lstStyle/>
          <a:p>
            <a:pPr lvl="1"/>
            <a:r>
              <a:rPr lang="fr-FR" sz="2800" b="1" dirty="0"/>
              <a:t>Analyser</a:t>
            </a:r>
            <a:r>
              <a:rPr lang="fr-FR" sz="2800" dirty="0"/>
              <a:t>, </a:t>
            </a:r>
            <a:r>
              <a:rPr lang="fr-FR" sz="2800" b="1" dirty="0"/>
              <a:t>concevoir</a:t>
            </a:r>
            <a:r>
              <a:rPr lang="fr-FR" sz="2800" dirty="0"/>
              <a:t> et </a:t>
            </a:r>
            <a:r>
              <a:rPr lang="fr-FR" sz="2800" b="1" dirty="0"/>
              <a:t>réaliser</a:t>
            </a:r>
            <a:r>
              <a:rPr lang="fr-FR" sz="2800" dirty="0"/>
              <a:t> des </a:t>
            </a:r>
            <a:r>
              <a:rPr lang="fr-FR" sz="2800" b="1" dirty="0"/>
              <a:t>circuits électroniques</a:t>
            </a:r>
            <a:r>
              <a:rPr lang="fr-FR" sz="2800" dirty="0"/>
              <a:t> pour la </a:t>
            </a:r>
            <a:r>
              <a:rPr lang="fr-FR" sz="2800" b="1" dirty="0"/>
              <a:t>mise en forme </a:t>
            </a:r>
            <a:r>
              <a:rPr lang="fr-FR" sz="2800" dirty="0"/>
              <a:t>de ces signaux dans le respect d’un cahier des charges et en lien avec la conversion électrons-photons</a:t>
            </a: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xmlns="" id="{691FD8A8-20F3-DB95-98D4-A4F009EE3CA5}"/>
              </a:ext>
            </a:extLst>
          </p:cNvPr>
          <p:cNvSpPr/>
          <p:nvPr/>
        </p:nvSpPr>
        <p:spPr>
          <a:xfrm>
            <a:off x="8037689" y="3060957"/>
            <a:ext cx="3348569" cy="492443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Maths et Signal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xmlns="" id="{1878C4A7-4377-BD4C-E2FE-7716910E7C64}"/>
              </a:ext>
            </a:extLst>
          </p:cNvPr>
          <p:cNvSpPr/>
          <p:nvPr/>
        </p:nvSpPr>
        <p:spPr>
          <a:xfrm>
            <a:off x="8037689" y="3705800"/>
            <a:ext cx="3348569" cy="677108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ONIP</a:t>
            </a:r>
            <a:b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</a:b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Outils </a:t>
            </a:r>
            <a:r>
              <a:rPr lang="fr-FR" sz="12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Num</a:t>
            </a: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. pour l’</a:t>
            </a:r>
            <a:r>
              <a:rPr lang="fr-FR" sz="12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Ingénieur.e</a:t>
            </a: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 en Phys.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xmlns="" id="{225242AA-ED08-32F9-475B-9F95841C009A}"/>
              </a:ext>
            </a:extLst>
          </p:cNvPr>
          <p:cNvSpPr/>
          <p:nvPr/>
        </p:nvSpPr>
        <p:spPr>
          <a:xfrm>
            <a:off x="8037688" y="4498238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Conception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xmlns="" id="{739F4E9A-0E6F-BC6E-AE9B-457A6B4C3896}"/>
              </a:ext>
            </a:extLst>
          </p:cNvPr>
          <p:cNvSpPr/>
          <p:nvPr/>
        </p:nvSpPr>
        <p:spPr>
          <a:xfrm>
            <a:off x="8037689" y="5302346"/>
            <a:ext cx="3348569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TP 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0703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</a:t>
            </a:r>
            <a:r>
              <a:rPr lang="fr-FR" dirty="0" err="1"/>
              <a:t>CeTI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D2201FBD-6B84-07F4-9CD6-A4E1B2A89BCA}"/>
              </a:ext>
            </a:extLst>
          </p:cNvPr>
          <p:cNvSpPr txBox="1"/>
          <p:nvPr/>
        </p:nvSpPr>
        <p:spPr>
          <a:xfrm>
            <a:off x="3606800" y="2045813"/>
            <a:ext cx="82641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http://lense.institutoptique.fr/ceti/</a:t>
            </a:r>
            <a:endParaRPr lang="fr-FR" sz="3600" dirty="0">
              <a:solidFill>
                <a:srgbClr val="0070C0"/>
              </a:solidFill>
              <a:latin typeface="Raleway ExtraBold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1D9D271-CC31-8966-F762-8EADBC9A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78" y="3166219"/>
            <a:ext cx="3447869" cy="268360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4578BF14-D8F8-7C22-E073-91A23F35C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08" y="3357403"/>
            <a:ext cx="7092338" cy="3326861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8AB94FE9-14A9-632C-E868-DB24C4C34FEE}"/>
              </a:ext>
            </a:extLst>
          </p:cNvPr>
          <p:cNvCxnSpPr>
            <a:cxnSpLocks/>
          </p:cNvCxnSpPr>
          <p:nvPr/>
        </p:nvCxnSpPr>
        <p:spPr>
          <a:xfrm flipV="1">
            <a:off x="3830320" y="3429000"/>
            <a:ext cx="837488" cy="72644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xmlns="" id="{44474BA8-269B-3EC1-3AAB-9E3C7DD78ED5}"/>
              </a:ext>
            </a:extLst>
          </p:cNvPr>
          <p:cNvCxnSpPr>
            <a:cxnSpLocks/>
          </p:cNvCxnSpPr>
          <p:nvPr/>
        </p:nvCxnSpPr>
        <p:spPr>
          <a:xfrm>
            <a:off x="3779520" y="4734560"/>
            <a:ext cx="708515" cy="183896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08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3">
            <a:extLst>
              <a:ext uri="{FF2B5EF4-FFF2-40B4-BE49-F238E27FC236}">
                <a16:creationId xmlns:a16="http://schemas.microsoft.com/office/drawing/2014/main" xmlns="" id="{6445464B-E523-7421-5F82-22C4FE437955}"/>
              </a:ext>
            </a:extLst>
          </p:cNvPr>
          <p:cNvSpPr/>
          <p:nvPr/>
        </p:nvSpPr>
        <p:spPr>
          <a:xfrm>
            <a:off x="7069579" y="3800179"/>
            <a:ext cx="3348569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Numérique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des modules </a:t>
            </a:r>
            <a:r>
              <a:rPr lang="fr-FR" dirty="0" err="1"/>
              <a:t>CéTI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xmlns="" id="{7CD7374B-ED6D-6AF2-BD0B-1717C3940DB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4 blocs de 2 séances de TD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BBED6A26-211D-7C76-4C1A-96E6D0EC3C39}"/>
              </a:ext>
            </a:extLst>
          </p:cNvPr>
          <p:cNvSpPr txBox="1"/>
          <p:nvPr/>
        </p:nvSpPr>
        <p:spPr>
          <a:xfrm>
            <a:off x="1115567" y="2956004"/>
            <a:ext cx="4688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Séance 1 : travail en groupe sur une thématique</a:t>
            </a:r>
          </a:p>
          <a:p>
            <a:r>
              <a:rPr lang="fr-FR" sz="1600" dirty="0"/>
              <a:t>Séance 2 : synthèse / démo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xmlns="" id="{5563BA39-C17B-A5DE-0920-F612FF2D3D9B}"/>
              </a:ext>
            </a:extLst>
          </p:cNvPr>
          <p:cNvSpPr/>
          <p:nvPr/>
        </p:nvSpPr>
        <p:spPr>
          <a:xfrm>
            <a:off x="2096863" y="3603070"/>
            <a:ext cx="3348569" cy="492443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Capteurs et mise en forme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xmlns="" id="{B6E8CB13-25D1-089F-7458-FE3DBDBE8A88}"/>
              </a:ext>
            </a:extLst>
          </p:cNvPr>
          <p:cNvSpPr/>
          <p:nvPr/>
        </p:nvSpPr>
        <p:spPr>
          <a:xfrm>
            <a:off x="2096863" y="4250260"/>
            <a:ext cx="3348569" cy="492443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Filtrage actif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xmlns="" id="{9CF8A9CC-D2EB-BDA6-0B03-3F4F465B96F8}"/>
              </a:ext>
            </a:extLst>
          </p:cNvPr>
          <p:cNvSpPr/>
          <p:nvPr/>
        </p:nvSpPr>
        <p:spPr>
          <a:xfrm>
            <a:off x="2096862" y="4897450"/>
            <a:ext cx="3348569" cy="4924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xmlns="" id="{C2AE561C-1538-4EB9-203C-0BB62E4CC526}"/>
              </a:ext>
            </a:extLst>
          </p:cNvPr>
          <p:cNvSpPr/>
          <p:nvPr/>
        </p:nvSpPr>
        <p:spPr>
          <a:xfrm>
            <a:off x="2096861" y="5544640"/>
            <a:ext cx="3348569" cy="492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Asservissement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xmlns="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3 blocs de 2 séances de TP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xmlns="" id="{0A1DB7D8-E96B-C55E-F704-22C897EDE261}"/>
              </a:ext>
            </a:extLst>
          </p:cNvPr>
          <p:cNvSpPr/>
          <p:nvPr/>
        </p:nvSpPr>
        <p:spPr>
          <a:xfrm>
            <a:off x="6388201" y="3152988"/>
            <a:ext cx="3348569" cy="492443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Mise en forme / Filtrage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1" name="CustomShape 3">
            <a:extLst>
              <a:ext uri="{FF2B5EF4-FFF2-40B4-BE49-F238E27FC236}">
                <a16:creationId xmlns:a16="http://schemas.microsoft.com/office/drawing/2014/main" xmlns="" id="{C4F009B7-348E-6E4E-D3E6-A48A8134EA26}"/>
              </a:ext>
            </a:extLst>
          </p:cNvPr>
          <p:cNvSpPr/>
          <p:nvPr/>
        </p:nvSpPr>
        <p:spPr>
          <a:xfrm>
            <a:off x="7059414" y="4447370"/>
            <a:ext cx="3348569" cy="4924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5517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26E0BFB-CDF1-4990-8C11-AC849311E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069A1F8-9BEB-4786-9694-FC48B2D75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CeTI</a:t>
            </a:r>
            <a:r>
              <a:rPr lang="fr-FR" sz="4800" dirty="0">
                <a:latin typeface="Bahnschrift SemiBold" panose="020B0502040204020203" pitchFamily="34" charset="0"/>
              </a:rPr>
              <a:t> / TP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B0_0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8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TP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8" name="CustomShape 3">
            <a:extLst>
              <a:ext uri="{FF2B5EF4-FFF2-40B4-BE49-F238E27FC236}">
                <a16:creationId xmlns:a16="http://schemas.microsoft.com/office/drawing/2014/main" xmlns="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3 blocs de 2 séances de TP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xmlns="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Déroulement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xmlns="" id="{AFB50BFF-D75E-AF18-215D-57F48FD8A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Séances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4h30</a:t>
            </a:r>
            <a:r>
              <a:rPr lang="fr-FR" sz="1800" dirty="0"/>
              <a:t> – </a:t>
            </a:r>
            <a:r>
              <a:rPr lang="fr-FR" sz="1800" b="1" dirty="0"/>
              <a:t>Début à 8h30 !!</a:t>
            </a:r>
          </a:p>
          <a:p>
            <a:pPr lvl="1"/>
            <a:r>
              <a:rPr lang="fr-FR" sz="1800" dirty="0"/>
              <a:t>Nombre : </a:t>
            </a:r>
            <a:r>
              <a:rPr lang="fr-FR" sz="1800" b="1" dirty="0"/>
              <a:t>6 séances</a:t>
            </a:r>
          </a:p>
          <a:p>
            <a:r>
              <a:rPr lang="fr-FR" sz="2000" b="1" dirty="0"/>
              <a:t>3 thèmes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2 séances</a:t>
            </a:r>
          </a:p>
          <a:p>
            <a:r>
              <a:rPr lang="fr-FR" sz="2000" b="1" dirty="0"/>
              <a:t>Evaluations</a:t>
            </a:r>
          </a:p>
          <a:p>
            <a:pPr lvl="1"/>
            <a:r>
              <a:rPr lang="fr-FR" sz="1800" dirty="0"/>
              <a:t>2 Synthèses </a:t>
            </a:r>
          </a:p>
          <a:p>
            <a:pPr lvl="1"/>
            <a:r>
              <a:rPr lang="fr-FR" sz="1800" dirty="0"/>
              <a:t>1 examen pratique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xmlns="" id="{27D7A807-912F-DE99-A361-5E164B081913}"/>
              </a:ext>
            </a:extLst>
          </p:cNvPr>
          <p:cNvSpPr/>
          <p:nvPr/>
        </p:nvSpPr>
        <p:spPr>
          <a:xfrm>
            <a:off x="6388201" y="3152988"/>
            <a:ext cx="4122483" cy="461665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(0) Mise en forme / Filtrage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xmlns="" id="{D55F6028-F67A-9BAD-92BD-21B16856A673}"/>
              </a:ext>
            </a:extLst>
          </p:cNvPr>
          <p:cNvSpPr/>
          <p:nvPr/>
        </p:nvSpPr>
        <p:spPr>
          <a:xfrm>
            <a:off x="7637136" y="4055814"/>
            <a:ext cx="2880851" cy="461665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(1) Numérique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xmlns="" id="{8DDF1354-EFFE-6F7D-84D0-B9C83C3B98AA}"/>
              </a:ext>
            </a:extLst>
          </p:cNvPr>
          <p:cNvSpPr/>
          <p:nvPr/>
        </p:nvSpPr>
        <p:spPr>
          <a:xfrm>
            <a:off x="6398273" y="4958644"/>
            <a:ext cx="4112410" cy="461665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(2) </a:t>
            </a:r>
            <a:r>
              <a:rPr lang="fr-FR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xmlns="" id="{AA22D5EA-ACE9-93A0-7870-C537209B265D}"/>
              </a:ext>
            </a:extLst>
          </p:cNvPr>
          <p:cNvSpPr/>
          <p:nvPr/>
        </p:nvSpPr>
        <p:spPr>
          <a:xfrm>
            <a:off x="6405577" y="4055812"/>
            <a:ext cx="1058133" cy="461665"/>
          </a:xfrm>
          <a:prstGeom prst="rect">
            <a:avLst/>
          </a:prstGeom>
          <a:solidFill>
            <a:srgbClr val="7030A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EVAL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xmlns="" id="{D2DA6D0E-72ED-DE3A-9D2E-73C746587BA5}"/>
              </a:ext>
            </a:extLst>
          </p:cNvPr>
          <p:cNvSpPr/>
          <p:nvPr/>
        </p:nvSpPr>
        <p:spPr>
          <a:xfrm>
            <a:off x="10722472" y="3152987"/>
            <a:ext cx="353961" cy="461665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2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xmlns="" id="{00323E6C-96C7-BAC9-B968-65AEC09E7EC4}"/>
              </a:ext>
            </a:extLst>
          </p:cNvPr>
          <p:cNvSpPr/>
          <p:nvPr/>
        </p:nvSpPr>
        <p:spPr>
          <a:xfrm>
            <a:off x="10729775" y="4055813"/>
            <a:ext cx="353962" cy="461665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pc="-1" dirty="0">
                <a:solidFill>
                  <a:schemeClr val="bg1"/>
                </a:solidFill>
                <a:latin typeface="Trebuchet MS"/>
              </a:rPr>
              <a:t>2</a:t>
            </a:r>
            <a:endParaRPr lang="fr-FR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xmlns="" id="{B90B77EB-CDB1-19C1-FC56-3F261147AB95}"/>
              </a:ext>
            </a:extLst>
          </p:cNvPr>
          <p:cNvSpPr/>
          <p:nvPr/>
        </p:nvSpPr>
        <p:spPr>
          <a:xfrm>
            <a:off x="10729775" y="4947063"/>
            <a:ext cx="353962" cy="461665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9CBD6D2C-F2E4-894B-2B2B-BA515BBAE5B0}"/>
              </a:ext>
            </a:extLst>
          </p:cNvPr>
          <p:cNvSpPr txBox="1"/>
          <p:nvPr/>
        </p:nvSpPr>
        <p:spPr>
          <a:xfrm>
            <a:off x="9114503" y="4583531"/>
            <a:ext cx="1969234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Synthèse Thème 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0DCFBFF5-697C-C110-43EA-541E8D2CA2CF}"/>
              </a:ext>
            </a:extLst>
          </p:cNvPr>
          <p:cNvSpPr txBox="1"/>
          <p:nvPr/>
        </p:nvSpPr>
        <p:spPr>
          <a:xfrm>
            <a:off x="9114503" y="5476064"/>
            <a:ext cx="1969234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Synthèse Thème 2</a:t>
            </a:r>
          </a:p>
        </p:txBody>
      </p:sp>
    </p:spTree>
    <p:extLst>
      <p:ext uri="{BB962C8B-B14F-4D97-AF65-F5344CB8AC3E}">
        <p14:creationId xmlns:p14="http://schemas.microsoft.com/office/powerpoint/2010/main" val="2783966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Matériel expérimental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E598C509-6267-AAB9-B0DD-FDB83845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03" y="2224935"/>
            <a:ext cx="3376220" cy="18426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EEE1E8D0-9868-6222-8FDC-93D9CFD4C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03" y="4279027"/>
            <a:ext cx="2673920" cy="12404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554EEA29-89EA-D988-3A13-4C66B5BB5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9259" y="3156390"/>
            <a:ext cx="2971980" cy="22452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141C0628-8901-ECD8-9D3F-A632944DE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7329" y="5336234"/>
            <a:ext cx="3200677" cy="119644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3D4B0D16-6E51-26B0-C4E3-3F14647B0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9775" y="2672694"/>
            <a:ext cx="2673921" cy="186771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52A1DD3B-98A3-2B3D-1643-67BC12F2E0EE}"/>
              </a:ext>
            </a:extLst>
          </p:cNvPr>
          <p:cNvSpPr txBox="1"/>
          <p:nvPr/>
        </p:nvSpPr>
        <p:spPr>
          <a:xfrm>
            <a:off x="2028213" y="6109305"/>
            <a:ext cx="6093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2000" dirty="0">
                <a:solidFill>
                  <a:srgbClr val="0070C0"/>
                </a:solidFill>
                <a:latin typeface="Raleway ExtraBold" pitchFamily="2" charset="0"/>
              </a:rPr>
              <a:t>http://lense.institutoptique.fr/ceti/</a:t>
            </a:r>
            <a:endParaRPr lang="fr-FR" sz="2400" b="1" dirty="0">
              <a:solidFill>
                <a:srgbClr val="0070C0"/>
              </a:solidFill>
              <a:latin typeface="Raleway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82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26E0BFB-CDF1-4990-8C11-AC849311E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069A1F8-9BEB-4786-9694-FC48B2D75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CeTI</a:t>
            </a:r>
            <a:r>
              <a:rPr lang="fr-FR" sz="4800" dirty="0">
                <a:latin typeface="Bahnschrift SemiBold" panose="020B0502040204020203" pitchFamily="34" charset="0"/>
              </a:rPr>
              <a:t> / TD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B0_0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1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TD / Déroulement et Ressources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xmlns="" id="{7CD7374B-ED6D-6AF2-BD0B-1717C3940DB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4 blocs de 2 séances de TD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BBED6A26-211D-7C76-4C1A-96E6D0EC3C39}"/>
              </a:ext>
            </a:extLst>
          </p:cNvPr>
          <p:cNvSpPr txBox="1"/>
          <p:nvPr/>
        </p:nvSpPr>
        <p:spPr>
          <a:xfrm>
            <a:off x="1115567" y="2956004"/>
            <a:ext cx="4688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Séance 1 : travail en groupe sur une thématique</a:t>
            </a:r>
          </a:p>
          <a:p>
            <a:r>
              <a:rPr lang="fr-FR" sz="1600" dirty="0"/>
              <a:t>Séance 2 : synthèse / démo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xmlns="" id="{5563BA39-C17B-A5DE-0920-F612FF2D3D9B}"/>
              </a:ext>
            </a:extLst>
          </p:cNvPr>
          <p:cNvSpPr/>
          <p:nvPr/>
        </p:nvSpPr>
        <p:spPr>
          <a:xfrm>
            <a:off x="2096863" y="3603070"/>
            <a:ext cx="3348569" cy="492443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Capteurs et mise en forme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xmlns="" id="{B6E8CB13-25D1-089F-7458-FE3DBDBE8A88}"/>
              </a:ext>
            </a:extLst>
          </p:cNvPr>
          <p:cNvSpPr/>
          <p:nvPr/>
        </p:nvSpPr>
        <p:spPr>
          <a:xfrm>
            <a:off x="2096863" y="4250260"/>
            <a:ext cx="3348569" cy="492443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Filtrage actif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xmlns="" id="{9CF8A9CC-D2EB-BDA6-0B03-3F4F465B96F8}"/>
              </a:ext>
            </a:extLst>
          </p:cNvPr>
          <p:cNvSpPr/>
          <p:nvPr/>
        </p:nvSpPr>
        <p:spPr>
          <a:xfrm>
            <a:off x="2096862" y="4897450"/>
            <a:ext cx="3348569" cy="4924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xmlns="" id="{C2AE561C-1538-4EB9-203C-0BB62E4CC526}"/>
              </a:ext>
            </a:extLst>
          </p:cNvPr>
          <p:cNvSpPr/>
          <p:nvPr/>
        </p:nvSpPr>
        <p:spPr>
          <a:xfrm>
            <a:off x="2096861" y="5544640"/>
            <a:ext cx="3348569" cy="492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Asservissement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xmlns="" id="{5ECC1FE5-98F6-37A5-267F-B9C366F25D3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Ressources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xmlns="" id="{67A75A93-D68D-2AA1-CEAE-F654B587F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8202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Site du </a:t>
            </a:r>
            <a:r>
              <a:rPr lang="fr-FR" sz="2000" b="1" dirty="0" err="1"/>
              <a:t>LEnsE</a:t>
            </a:r>
            <a:r>
              <a:rPr lang="fr-FR" sz="2000" b="1" dirty="0"/>
              <a:t> </a:t>
            </a:r>
          </a:p>
          <a:p>
            <a:pPr lvl="1"/>
            <a:r>
              <a:rPr lang="fr-FR" sz="1800" dirty="0"/>
              <a:t>Sujets : lense.institutoptique.fr/</a:t>
            </a:r>
            <a:r>
              <a:rPr lang="fr-FR" sz="1800" dirty="0" err="1"/>
              <a:t>ceti</a:t>
            </a:r>
            <a:r>
              <a:rPr lang="fr-FR" sz="1800" dirty="0"/>
              <a:t>/</a:t>
            </a:r>
          </a:p>
          <a:p>
            <a:endParaRPr lang="fr-FR" sz="2000" b="1" dirty="0"/>
          </a:p>
          <a:p>
            <a:r>
              <a:rPr lang="fr-FR" sz="2000" b="1" dirty="0" err="1"/>
              <a:t>GitHUB</a:t>
            </a:r>
            <a:endParaRPr lang="fr-FR" sz="2000" b="1" dirty="0"/>
          </a:p>
          <a:p>
            <a:pPr lvl="1"/>
            <a:r>
              <a:rPr lang="fr-FR" sz="1800" dirty="0">
                <a:hlinkClick r:id="rId3"/>
              </a:rPr>
              <a:t>github.com/IOGS-Digital-Methods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5040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CéTI</a:t>
            </a:r>
            <a:r>
              <a:rPr lang="fr-FR" dirty="0"/>
              <a:t> / TD / Evaluation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xmlns="" id="{7CD7374B-ED6D-6AF2-BD0B-1717C3940DB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4 blocs de 2 séances de TD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BBED6A26-211D-7C76-4C1A-96E6D0EC3C39}"/>
              </a:ext>
            </a:extLst>
          </p:cNvPr>
          <p:cNvSpPr txBox="1"/>
          <p:nvPr/>
        </p:nvSpPr>
        <p:spPr>
          <a:xfrm>
            <a:off x="1115567" y="2956004"/>
            <a:ext cx="4688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Séance 1 : travail en groupe sur une thématique</a:t>
            </a:r>
          </a:p>
          <a:p>
            <a:r>
              <a:rPr lang="fr-FR" sz="1600" dirty="0"/>
              <a:t>Séance 2 : synthèse / démo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xmlns="" id="{5563BA39-C17B-A5DE-0920-F612FF2D3D9B}"/>
              </a:ext>
            </a:extLst>
          </p:cNvPr>
          <p:cNvSpPr/>
          <p:nvPr/>
        </p:nvSpPr>
        <p:spPr>
          <a:xfrm>
            <a:off x="2096863" y="3603070"/>
            <a:ext cx="3348569" cy="492443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Capteurs et mise en forme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xmlns="" id="{B6E8CB13-25D1-089F-7458-FE3DBDBE8A88}"/>
              </a:ext>
            </a:extLst>
          </p:cNvPr>
          <p:cNvSpPr/>
          <p:nvPr/>
        </p:nvSpPr>
        <p:spPr>
          <a:xfrm>
            <a:off x="2096863" y="4250260"/>
            <a:ext cx="3348569" cy="492443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Filtrage actif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xmlns="" id="{9CF8A9CC-D2EB-BDA6-0B03-3F4F465B96F8}"/>
              </a:ext>
            </a:extLst>
          </p:cNvPr>
          <p:cNvSpPr/>
          <p:nvPr/>
        </p:nvSpPr>
        <p:spPr>
          <a:xfrm>
            <a:off x="2096862" y="4897450"/>
            <a:ext cx="3348569" cy="4924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Photodétection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xmlns="" id="{C2AE561C-1538-4EB9-203C-0BB62E4CC526}"/>
              </a:ext>
            </a:extLst>
          </p:cNvPr>
          <p:cNvSpPr/>
          <p:nvPr/>
        </p:nvSpPr>
        <p:spPr>
          <a:xfrm>
            <a:off x="2096861" y="5544640"/>
            <a:ext cx="3348569" cy="49244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Asservissement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xmlns="" id="{5ECC1FE5-98F6-37A5-267F-B9C366F25D3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Evaluation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xmlns="" id="{67A75A93-D68D-2AA1-CEAE-F654B587F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8202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Examen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3h</a:t>
            </a:r>
          </a:p>
          <a:p>
            <a:pPr lvl="1"/>
            <a:r>
              <a:rPr lang="fr-FR" sz="1800" dirty="0"/>
              <a:t>Couvrant les </a:t>
            </a:r>
            <a:r>
              <a:rPr lang="fr-FR" sz="1800" b="1" dirty="0"/>
              <a:t>4 thèmes de TD </a:t>
            </a:r>
            <a:r>
              <a:rPr lang="fr-FR" sz="1800" dirty="0"/>
              <a:t/>
            </a:r>
            <a:br>
              <a:rPr lang="fr-FR" sz="1800" dirty="0"/>
            </a:br>
            <a:r>
              <a:rPr lang="fr-FR" sz="1800" b="1" dirty="0"/>
              <a:t>et</a:t>
            </a:r>
            <a:r>
              <a:rPr lang="fr-FR" sz="1800" dirty="0"/>
              <a:t> les </a:t>
            </a:r>
            <a:r>
              <a:rPr lang="fr-FR" sz="1800" b="1" dirty="0"/>
              <a:t>2 thèmes centraux de TP</a:t>
            </a:r>
          </a:p>
          <a:p>
            <a:pPr lvl="1"/>
            <a:r>
              <a:rPr lang="fr-FR" sz="1800" dirty="0"/>
              <a:t>Aide : Feuille A4 / Recto/Verso</a:t>
            </a:r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Anciens sujets : lense.institutoptique.fr/</a:t>
            </a:r>
            <a:r>
              <a:rPr lang="fr-FR" sz="1800" dirty="0" err="1"/>
              <a:t>ceti</a:t>
            </a:r>
            <a:r>
              <a:rPr lang="fr-FR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04259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aconda | Anaconda Distribution">
            <a:extLst>
              <a:ext uri="{FF2B5EF4-FFF2-40B4-BE49-F238E27FC236}">
                <a16:creationId xmlns:a16="http://schemas.microsoft.com/office/drawing/2014/main" xmlns="" id="{9C0B1909-1CB6-7715-8E08-A90D70ED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32" y="4174578"/>
            <a:ext cx="2676144" cy="14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numériques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Utilisation de </a:t>
            </a:r>
            <a:r>
              <a:rPr lang="fr-FR" b="1" dirty="0"/>
              <a:t>Python</a:t>
            </a:r>
          </a:p>
          <a:p>
            <a:pPr lvl="1"/>
            <a:r>
              <a:rPr lang="fr-FR" dirty="0"/>
              <a:t>Anaconda 3</a:t>
            </a:r>
          </a:p>
          <a:p>
            <a:pPr lvl="1"/>
            <a:r>
              <a:rPr lang="fr-FR" dirty="0"/>
              <a:t>Python 3.9 (ou supérieur)</a:t>
            </a:r>
          </a:p>
          <a:p>
            <a:pPr lvl="1"/>
            <a:r>
              <a:rPr lang="fr-FR" dirty="0" err="1"/>
              <a:t>Spyder</a:t>
            </a:r>
            <a:r>
              <a:rPr lang="fr-FR" dirty="0"/>
              <a:t> 5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933F96BD-2653-AD25-8139-9FF3B2C197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Utilisation de </a:t>
            </a:r>
            <a:r>
              <a:rPr lang="fr-FR" b="1" dirty="0"/>
              <a:t>Matlab</a:t>
            </a:r>
          </a:p>
          <a:p>
            <a:pPr lvl="1"/>
            <a:r>
              <a:rPr lang="fr-FR" dirty="0"/>
              <a:t>Simulink pour l’automatique</a:t>
            </a:r>
          </a:p>
          <a:p>
            <a:pPr lvl="1"/>
            <a:r>
              <a:rPr lang="fr-FR" i="1" dirty="0"/>
              <a:t>Licence académique</a:t>
            </a:r>
          </a:p>
          <a:p>
            <a:pPr lvl="1"/>
            <a:endParaRPr lang="fr-FR" i="1" dirty="0"/>
          </a:p>
          <a:p>
            <a:pPr lvl="1"/>
            <a:endParaRPr lang="fr-FR" i="1" dirty="0"/>
          </a:p>
          <a:p>
            <a:r>
              <a:rPr lang="fr-FR" dirty="0"/>
              <a:t>Démos sous </a:t>
            </a:r>
            <a:r>
              <a:rPr lang="fr-FR" b="1" dirty="0"/>
              <a:t>QUCS</a:t>
            </a:r>
          </a:p>
          <a:p>
            <a:pPr lvl="1"/>
            <a:r>
              <a:rPr lang="fr-FR" dirty="0"/>
              <a:t>Simulation électronique</a:t>
            </a:r>
            <a:endParaRPr lang="fr-FR" i="1" dirty="0"/>
          </a:p>
          <a:p>
            <a:pPr lvl="1"/>
            <a:endParaRPr lang="fr-FR" i="1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1028" name="Picture 4" descr="Résultat de recherche d'images pour &quot;python logo&quot;">
            <a:extLst>
              <a:ext uri="{FF2B5EF4-FFF2-40B4-BE49-F238E27FC236}">
                <a16:creationId xmlns:a16="http://schemas.microsoft.com/office/drawing/2014/main" xmlns="" id="{6AACFEBA-EE5D-EEE7-D00C-2240541AF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023" y="4863930"/>
            <a:ext cx="767663" cy="84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spyder logo&quot;">
            <a:extLst>
              <a:ext uri="{FF2B5EF4-FFF2-40B4-BE49-F238E27FC236}">
                <a16:creationId xmlns:a16="http://schemas.microsoft.com/office/drawing/2014/main" xmlns="" id="{B9E90EDC-B810-E4E5-D39F-BA2402501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709" y="5101171"/>
            <a:ext cx="1913528" cy="95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TLAB for the University Department of Professional Studi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924" y="3943941"/>
            <a:ext cx="1932317" cy="7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Qucs, simulador de circuitos electrónicos Open Sourc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520" y="5090449"/>
            <a:ext cx="1164100" cy="7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6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2813995" cy="3694176"/>
          </a:xfrm>
        </p:spPr>
        <p:txBody>
          <a:bodyPr>
            <a:normAutofit/>
          </a:bodyPr>
          <a:lstStyle/>
          <a:p>
            <a:r>
              <a:rPr lang="fr-FR" sz="2000" dirty="0"/>
              <a:t>Données</a:t>
            </a:r>
          </a:p>
          <a:p>
            <a:pPr lvl="1"/>
            <a:r>
              <a:rPr lang="fr-FR" sz="1800" dirty="0"/>
              <a:t>Images</a:t>
            </a:r>
          </a:p>
          <a:p>
            <a:pPr lvl="1"/>
            <a:r>
              <a:rPr lang="fr-FR" sz="1800" dirty="0"/>
              <a:t>Sons</a:t>
            </a:r>
          </a:p>
          <a:p>
            <a:pPr lvl="1"/>
            <a:r>
              <a:rPr lang="fr-FR" sz="1800" dirty="0"/>
              <a:t>Grandeurs</a:t>
            </a:r>
            <a:br>
              <a:rPr lang="fr-FR" sz="1800" dirty="0"/>
            </a:br>
            <a:r>
              <a:rPr lang="fr-FR" sz="1800" dirty="0"/>
              <a:t>physiques</a:t>
            </a:r>
          </a:p>
          <a:p>
            <a:pPr lvl="1"/>
            <a:r>
              <a:rPr lang="fr-FR" sz="1800" dirty="0"/>
              <a:t>Textes</a:t>
            </a:r>
          </a:p>
          <a:p>
            <a:pPr lvl="1"/>
            <a:endParaRPr lang="fr-FR" sz="18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2050" name="Picture 2" descr="Diagramme de cas d'utilisation de l'internet des obje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563" y="2105053"/>
            <a:ext cx="7837576" cy="440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6993075" y="6513689"/>
            <a:ext cx="47740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https://www.tibco.com/fr/reference-center/what-is-the-internet-of-things-iot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26E0BFB-CDF1-4990-8C11-AC849311E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069A1F8-9BEB-4786-9694-FC48B2D75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Et la suite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B0_0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9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xmlns="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A74B053B-8FF2-8398-1EA6-70C92EDA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94" y="2354006"/>
            <a:ext cx="2131346" cy="15721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77C163BB-9530-C3C8-03A0-3D6C41F09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284" y="4497532"/>
            <a:ext cx="3296398" cy="203362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A20249F2-6BEC-BC42-DFE8-6AF43D03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31" y="2344647"/>
            <a:ext cx="2636765" cy="17844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5BFEAA52-6285-8EBF-9F87-B2644CA81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118" y="5466084"/>
            <a:ext cx="1991150" cy="121818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0064EAED-3472-6D1A-370C-95D07A3B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0067" y="4129074"/>
            <a:ext cx="1711869" cy="17720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A11AD4CA-8CF7-4E99-E68F-DEBFF7CA2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993" y="3140072"/>
            <a:ext cx="2836725" cy="142512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349DBF27-7B08-731A-85F7-D036928C9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032" y="5038669"/>
            <a:ext cx="1729058" cy="13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xmlns="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3" name="vision_inustrielle">
            <a:hlinkClick r:id="" action="ppaction://media"/>
            <a:extLst>
              <a:ext uri="{FF2B5EF4-FFF2-40B4-BE49-F238E27FC236}">
                <a16:creationId xmlns:a16="http://schemas.microsoft.com/office/drawing/2014/main" xmlns="" id="{D2F7103F-2441-BCCC-82BF-DF04B795B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224" y="2778438"/>
            <a:ext cx="6629552" cy="37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xmlns="" id="{421BD230-25BE-A8A3-5B06-4833C54AD922}"/>
              </a:ext>
            </a:extLst>
          </p:cNvPr>
          <p:cNvSpPr/>
          <p:nvPr/>
        </p:nvSpPr>
        <p:spPr>
          <a:xfrm>
            <a:off x="8079315" y="2231802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57669BA9-78C8-4205-68E1-299DB2523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>
            <a:normAutofit/>
          </a:bodyPr>
          <a:lstStyle/>
          <a:p>
            <a:r>
              <a:rPr lang="fr-FR" b="1" i="1" dirty="0"/>
              <a:t>Thèmes pour 2023-2024</a:t>
            </a:r>
          </a:p>
          <a:p>
            <a:pPr lvl="1"/>
            <a:r>
              <a:rPr lang="fr-FR" dirty="0"/>
              <a:t>Vision Industrielle</a:t>
            </a:r>
          </a:p>
          <a:p>
            <a:pPr lvl="1"/>
            <a:r>
              <a:rPr lang="fr-FR" dirty="0"/>
              <a:t>Banc optique automatisé</a:t>
            </a:r>
          </a:p>
          <a:p>
            <a:pPr lvl="2"/>
            <a:r>
              <a:rPr lang="fr-FR" dirty="0"/>
              <a:t>Auto-focus</a:t>
            </a:r>
          </a:p>
          <a:p>
            <a:pPr lvl="2"/>
            <a:r>
              <a:rPr lang="fr-FR" dirty="0"/>
              <a:t>Recherche de focale</a:t>
            </a:r>
          </a:p>
          <a:p>
            <a:pPr lvl="2"/>
            <a:r>
              <a:rPr lang="fr-FR" dirty="0"/>
              <a:t>Diagramme de rayonnement</a:t>
            </a:r>
          </a:p>
          <a:p>
            <a:pPr lvl="1"/>
            <a:r>
              <a:rPr lang="fr-FR" dirty="0"/>
              <a:t>Spectromètre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F2F75D60-DDC9-ED64-D160-B7EA293FF0AF}"/>
              </a:ext>
            </a:extLst>
          </p:cNvPr>
          <p:cNvSpPr txBox="1">
            <a:spLocks/>
          </p:cNvSpPr>
          <p:nvPr/>
        </p:nvSpPr>
        <p:spPr>
          <a:xfrm>
            <a:off x="6965974" y="2866398"/>
            <a:ext cx="4937760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Création de bibliothèques</a:t>
            </a:r>
          </a:p>
          <a:p>
            <a:pPr lvl="1"/>
            <a:r>
              <a:rPr lang="fr-FR" dirty="0"/>
              <a:t>Python / Interface graphique</a:t>
            </a:r>
          </a:p>
          <a:p>
            <a:pPr lvl="2"/>
            <a:r>
              <a:rPr lang="fr-FR" dirty="0"/>
              <a:t>Intégration d’une caméra</a:t>
            </a:r>
          </a:p>
          <a:p>
            <a:pPr lvl="2"/>
            <a:r>
              <a:rPr lang="fr-FR" dirty="0"/>
              <a:t>Pilotage d’une carte d’acquisition</a:t>
            </a:r>
          </a:p>
          <a:p>
            <a:pPr lvl="1"/>
            <a:r>
              <a:rPr lang="fr-FR" dirty="0"/>
              <a:t>Electronique Embarquée</a:t>
            </a:r>
          </a:p>
          <a:p>
            <a:pPr lvl="2"/>
            <a:r>
              <a:rPr lang="fr-FR" dirty="0"/>
              <a:t>Pilotage de moteurs</a:t>
            </a:r>
          </a:p>
          <a:p>
            <a:pPr lvl="2"/>
            <a:r>
              <a:rPr lang="fr-FR" dirty="0"/>
              <a:t>Données de capteurs</a:t>
            </a:r>
          </a:p>
        </p:txBody>
      </p:sp>
    </p:spTree>
    <p:extLst>
      <p:ext uri="{BB962C8B-B14F-4D97-AF65-F5344CB8AC3E}">
        <p14:creationId xmlns:p14="http://schemas.microsoft.com/office/powerpoint/2010/main" val="5671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2813995" cy="3694176"/>
          </a:xfrm>
        </p:spPr>
        <p:txBody>
          <a:bodyPr>
            <a:normAutofit/>
          </a:bodyPr>
          <a:lstStyle/>
          <a:p>
            <a:r>
              <a:rPr lang="fr-FR" sz="2000" dirty="0"/>
              <a:t>Données</a:t>
            </a:r>
          </a:p>
          <a:p>
            <a:pPr lvl="1"/>
            <a:r>
              <a:rPr lang="fr-FR" sz="1800" dirty="0"/>
              <a:t>Images</a:t>
            </a:r>
          </a:p>
          <a:p>
            <a:pPr lvl="1"/>
            <a:r>
              <a:rPr lang="fr-FR" sz="1800" dirty="0"/>
              <a:t>Sons</a:t>
            </a:r>
          </a:p>
          <a:p>
            <a:pPr lvl="1"/>
            <a:r>
              <a:rPr lang="fr-FR" sz="1800" dirty="0"/>
              <a:t>Grandeurs</a:t>
            </a:r>
            <a:br>
              <a:rPr lang="fr-FR" sz="1800" dirty="0"/>
            </a:br>
            <a:r>
              <a:rPr lang="fr-FR" sz="1800" dirty="0"/>
              <a:t>physiques</a:t>
            </a:r>
          </a:p>
          <a:p>
            <a:pPr lvl="1"/>
            <a:r>
              <a:rPr lang="fr-FR" sz="1800" dirty="0"/>
              <a:t>Textes</a:t>
            </a:r>
          </a:p>
          <a:p>
            <a:pPr lvl="1"/>
            <a:endParaRPr lang="fr-FR" sz="18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472544" y="6513689"/>
            <a:ext cx="7192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https://fr.statista.com/infographie/17800/big-data-evolution-volume-donnees-numeriques-genere-dans-le-monde/</a:t>
            </a:r>
          </a:p>
        </p:txBody>
      </p:sp>
      <p:pic>
        <p:nvPicPr>
          <p:cNvPr id="1026" name="Picture 2" descr="Infographie: Le Big Bang du Big Data | Statis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06" y="146756"/>
            <a:ext cx="6366933" cy="636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31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anette métallique | SBA">
            <a:extLst>
              <a:ext uri="{FF2B5EF4-FFF2-40B4-BE49-F238E27FC236}">
                <a16:creationId xmlns:a16="http://schemas.microsoft.com/office/drawing/2014/main" xmlns="" id="{F6F0D9EA-8AAC-725C-7894-98BB2E683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873" y="3456652"/>
            <a:ext cx="1277977" cy="9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C34D992C-FD97-D0C2-7D91-98FDE8F6A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5" y="2681691"/>
            <a:ext cx="904177" cy="90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472544" y="6513689"/>
            <a:ext cx="7192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https://fr.statista.com/infographie/17800/big-data-evolution-volume-donnees-numeriques-genere-dans-le-monde/</a:t>
            </a:r>
          </a:p>
        </p:txBody>
      </p:sp>
      <p:pic>
        <p:nvPicPr>
          <p:cNvPr id="1026" name="Picture 2" descr="Infographie: Le Big Bang du Big Data | Statis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06" y="146756"/>
            <a:ext cx="6366933" cy="636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4E1382A-5DA2-CC06-1E28-652AE49B9EE1}"/>
              </a:ext>
            </a:extLst>
          </p:cNvPr>
          <p:cNvSpPr/>
          <p:nvPr/>
        </p:nvSpPr>
        <p:spPr>
          <a:xfrm>
            <a:off x="1215030" y="2228671"/>
            <a:ext cx="341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rgbClr val="00B0F0"/>
                </a:solidFill>
                <a:latin typeface="Bahnschrift" panose="020B0502040204020203" pitchFamily="34" charset="0"/>
              </a:rPr>
              <a:t>181 zettaoctets = </a:t>
            </a:r>
          </a:p>
          <a:p>
            <a:pPr algn="ctr"/>
            <a:r>
              <a:rPr lang="fr-FR" sz="2400" dirty="0">
                <a:latin typeface="Bahnschrift" panose="020B0502040204020203" pitchFamily="34" charset="0"/>
              </a:rPr>
              <a:t>181 milliards de disques durs de 1 To</a:t>
            </a:r>
            <a:endParaRPr lang="fr-FR" sz="1600" dirty="0">
              <a:latin typeface="Bahnschrift" panose="020B0502040204020203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2C8D5FD3-3A4E-79C9-4CA9-E2572BE291E7}"/>
              </a:ext>
            </a:extLst>
          </p:cNvPr>
          <p:cNvSpPr txBox="1"/>
          <p:nvPr/>
        </p:nvSpPr>
        <p:spPr>
          <a:xfrm>
            <a:off x="307251" y="3459532"/>
            <a:ext cx="585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≈ 5 cl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3038484-96ED-2145-7E1A-603E64B1B741}"/>
              </a:ext>
            </a:extLst>
          </p:cNvPr>
          <p:cNvSpPr/>
          <p:nvPr/>
        </p:nvSpPr>
        <p:spPr>
          <a:xfrm>
            <a:off x="1535097" y="3630628"/>
            <a:ext cx="2602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fr-FR" sz="2000" dirty="0">
                <a:solidFill>
                  <a:srgbClr val="7030A0"/>
                </a:solidFill>
                <a:latin typeface="Bahnschrift" panose="020B0502040204020203" pitchFamily="34" charset="0"/>
              </a:rPr>
              <a:t>28 milliards </a:t>
            </a:r>
          </a:p>
          <a:p>
            <a:pPr algn="ctr"/>
            <a:r>
              <a:rPr lang="fr-FR" sz="1600" dirty="0">
                <a:latin typeface="Bahnschrift" panose="020B0502040204020203" pitchFamily="34" charset="0"/>
              </a:rPr>
              <a:t>de canettes de 33 cl</a:t>
            </a:r>
            <a:endParaRPr lang="fr-FR" sz="1200" dirty="0">
              <a:latin typeface="Bahnschrift" panose="020B0502040204020203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90FEF86-B907-8EB7-E435-B75A068D5ADE}"/>
              </a:ext>
            </a:extLst>
          </p:cNvPr>
          <p:cNvSpPr txBox="1"/>
          <p:nvPr/>
        </p:nvSpPr>
        <p:spPr>
          <a:xfrm>
            <a:off x="286648" y="4415456"/>
            <a:ext cx="1741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202124"/>
                </a:solidFill>
                <a:effectLst/>
                <a:latin typeface="Google Sans"/>
              </a:rPr>
              <a:t>1728 canettes / palette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777CA16-989C-7BE2-2B9A-7CD4A39988BF}"/>
              </a:ext>
            </a:extLst>
          </p:cNvPr>
          <p:cNvSpPr/>
          <p:nvPr/>
        </p:nvSpPr>
        <p:spPr>
          <a:xfrm>
            <a:off x="1891908" y="4481942"/>
            <a:ext cx="29936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fr-FR" dirty="0">
                <a:solidFill>
                  <a:srgbClr val="FF0000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16</a:t>
            </a:r>
            <a:r>
              <a:rPr lang="fr-FR" dirty="0">
                <a:solidFill>
                  <a:srgbClr val="FF0000"/>
                </a:solidFill>
                <a:latin typeface="Bahnschrift" panose="020B0502040204020203" pitchFamily="34" charset="0"/>
              </a:rPr>
              <a:t> millions </a:t>
            </a:r>
          </a:p>
          <a:p>
            <a:pPr algn="ctr"/>
            <a:r>
              <a:rPr lang="fr-FR" sz="1400" dirty="0">
                <a:latin typeface="Bahnschrift" panose="020B0502040204020203" pitchFamily="34" charset="0"/>
              </a:rPr>
              <a:t>de palettes de canettes de 33 cl</a:t>
            </a:r>
            <a:endParaRPr lang="fr-FR" sz="1100" dirty="0">
              <a:latin typeface="Bahnschrif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4ABB032-5D62-6602-67A8-B3204AB5B336}"/>
              </a:ext>
            </a:extLst>
          </p:cNvPr>
          <p:cNvSpPr/>
          <p:nvPr/>
        </p:nvSpPr>
        <p:spPr>
          <a:xfrm>
            <a:off x="790713" y="5180406"/>
            <a:ext cx="299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 </a:t>
            </a:r>
            <a:r>
              <a:rPr lang="fr-FR" sz="2800" dirty="0">
                <a:solidFill>
                  <a:schemeClr val="accent2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640 000</a:t>
            </a:r>
            <a:endParaRPr lang="fr-FR" sz="2800" dirty="0">
              <a:solidFill>
                <a:schemeClr val="accent2"/>
              </a:solidFill>
              <a:latin typeface="Bahnschrift" panose="020B0502040204020203" pitchFamily="34" charset="0"/>
            </a:endParaRPr>
          </a:p>
          <a:p>
            <a:pPr algn="ctr"/>
            <a:r>
              <a:rPr lang="fr-FR" sz="1600" dirty="0">
                <a:latin typeface="Bahnschrift" panose="020B0502040204020203" pitchFamily="34" charset="0"/>
              </a:rPr>
              <a:t>semi-remorques</a:t>
            </a:r>
            <a:endParaRPr lang="fr-FR" sz="1200" dirty="0">
              <a:latin typeface="Bahnschrift" panose="020B0502040204020203" pitchFamily="34" charset="0"/>
            </a:endParaRPr>
          </a:p>
        </p:txBody>
      </p:sp>
      <p:pic>
        <p:nvPicPr>
          <p:cNvPr id="1030" name="Picture 6" descr="Coussin décoratif Position de Vector camion semi-remorque - PIXERS.FR">
            <a:extLst>
              <a:ext uri="{FF2B5EF4-FFF2-40B4-BE49-F238E27FC236}">
                <a16:creationId xmlns:a16="http://schemas.microsoft.com/office/drawing/2014/main" xmlns="" id="{631F777A-5594-5338-E91A-D47DC2A96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22" y="5222678"/>
            <a:ext cx="1322698" cy="84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Informations / Trop de données !!!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2813995" cy="3694176"/>
          </a:xfrm>
        </p:spPr>
        <p:txBody>
          <a:bodyPr>
            <a:normAutofit/>
          </a:bodyPr>
          <a:lstStyle/>
          <a:p>
            <a:r>
              <a:rPr lang="fr-FR" sz="2000" dirty="0"/>
              <a:t>Données</a:t>
            </a:r>
          </a:p>
          <a:p>
            <a:pPr lvl="1"/>
            <a:r>
              <a:rPr lang="fr-FR" sz="1800" dirty="0"/>
              <a:t>Images</a:t>
            </a:r>
          </a:p>
          <a:p>
            <a:pPr lvl="1"/>
            <a:r>
              <a:rPr lang="fr-FR" sz="1800" dirty="0"/>
              <a:t>Sons</a:t>
            </a:r>
          </a:p>
          <a:p>
            <a:pPr lvl="1"/>
            <a:r>
              <a:rPr lang="fr-FR" sz="1800" dirty="0"/>
              <a:t>Grandeurs</a:t>
            </a:r>
            <a:br>
              <a:rPr lang="fr-FR" sz="1800" dirty="0"/>
            </a:br>
            <a:r>
              <a:rPr lang="fr-FR" sz="1800" dirty="0"/>
              <a:t>physiques</a:t>
            </a:r>
          </a:p>
          <a:p>
            <a:pPr lvl="1"/>
            <a:r>
              <a:rPr lang="fr-FR" sz="1800" dirty="0"/>
              <a:t>Textes</a:t>
            </a:r>
          </a:p>
          <a:p>
            <a:pPr lvl="1"/>
            <a:endParaRPr lang="fr-FR" sz="18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069421" y="6513689"/>
            <a:ext cx="7568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https://www.top10hebergeurs.com/guide/infos-industrie/pollution-numerique-internet-plus-polluant-que-jamais-en-2023</a:t>
            </a:r>
          </a:p>
        </p:txBody>
      </p:sp>
      <p:sp>
        <p:nvSpPr>
          <p:cNvPr id="4" name="Rectangle 3"/>
          <p:cNvSpPr/>
          <p:nvPr/>
        </p:nvSpPr>
        <p:spPr>
          <a:xfrm>
            <a:off x="5442901" y="2436295"/>
            <a:ext cx="630637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Bahnschrift" panose="020B0502040204020203" pitchFamily="34" charset="0"/>
              </a:rPr>
              <a:t>En 2022, le </a:t>
            </a:r>
            <a:r>
              <a:rPr lang="fr-FR" b="1" dirty="0">
                <a:solidFill>
                  <a:srgbClr val="00B0F0"/>
                </a:solidFill>
                <a:latin typeface="Bahnschrift" panose="020B0502040204020203" pitchFamily="34" charset="0"/>
              </a:rPr>
              <a:t>streaming</a:t>
            </a:r>
            <a:r>
              <a:rPr lang="fr-FR" dirty="0">
                <a:latin typeface="Bahnschrift" panose="020B0502040204020203" pitchFamily="34" charset="0"/>
              </a:rPr>
              <a:t> a mené à l’émission de </a:t>
            </a:r>
            <a:br>
              <a:rPr lang="fr-FR" dirty="0">
                <a:latin typeface="Bahnschrift" panose="020B0502040204020203" pitchFamily="34" charset="0"/>
              </a:rPr>
            </a:br>
            <a:r>
              <a:rPr lang="fr-FR" dirty="0">
                <a:latin typeface="Bahnschrift" panose="020B0502040204020203" pitchFamily="34" charset="0"/>
              </a:rPr>
              <a:t>		</a:t>
            </a:r>
            <a:r>
              <a:rPr lang="fr-FR" sz="2000" b="1" dirty="0">
                <a:latin typeface="Bahnschrift" panose="020B0502040204020203" pitchFamily="34" charset="0"/>
              </a:rPr>
              <a:t>30 millions de tonnes de carbone</a:t>
            </a:r>
            <a:endParaRPr lang="fr-FR" dirty="0">
              <a:latin typeface="Bahnschrift" panose="020B0502040204020203" pitchFamily="34" charset="0"/>
            </a:endParaRPr>
          </a:p>
          <a:p>
            <a:r>
              <a:rPr lang="fr-FR" dirty="0">
                <a:latin typeface="Bahnschrift" panose="020B0502040204020203" pitchFamily="34" charset="0"/>
              </a:rPr>
              <a:t> </a:t>
            </a:r>
            <a:br>
              <a:rPr lang="fr-FR" dirty="0">
                <a:latin typeface="Bahnschrift" panose="020B0502040204020203" pitchFamily="34" charset="0"/>
              </a:rPr>
            </a:br>
            <a:r>
              <a:rPr lang="fr-FR" dirty="0">
                <a:latin typeface="Bahnschrift" panose="020B0502040204020203" pitchFamily="34" charset="0"/>
              </a:rPr>
              <a:t>				</a:t>
            </a:r>
            <a:r>
              <a:rPr lang="fr-FR" sz="1400" i="1" dirty="0">
                <a:latin typeface="Bahnschrift" panose="020B0502040204020203" pitchFamily="34" charset="0"/>
              </a:rPr>
              <a:t>Cela équivaut à plus qu’un pays comme l’Espagne !!</a:t>
            </a:r>
            <a:endParaRPr lang="fr-FR" sz="1400" dirty="0">
              <a:latin typeface="Bahnschrif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6266" y="4014547"/>
            <a:ext cx="64762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Bahnschrift" panose="020B0502040204020203" pitchFamily="34" charset="0"/>
              </a:rPr>
              <a:t>L’ensemble des </a:t>
            </a:r>
            <a:r>
              <a:rPr lang="fr-FR" sz="2000" b="1" dirty="0">
                <a:solidFill>
                  <a:srgbClr val="00B0F0"/>
                </a:solidFill>
                <a:latin typeface="Bahnschrift" panose="020B0502040204020203" pitchFamily="34" charset="0"/>
              </a:rPr>
              <a:t>données sur le web </a:t>
            </a:r>
            <a:r>
              <a:rPr lang="fr-FR" dirty="0">
                <a:latin typeface="Bahnschrift" panose="020B0502040204020203" pitchFamily="34" charset="0"/>
              </a:rPr>
              <a:t>représente plus de </a:t>
            </a:r>
            <a:br>
              <a:rPr lang="fr-FR" dirty="0">
                <a:latin typeface="Bahnschrift" panose="020B0502040204020203" pitchFamily="34" charset="0"/>
              </a:rPr>
            </a:br>
            <a:r>
              <a:rPr lang="fr-FR" dirty="0">
                <a:latin typeface="Bahnschrift" panose="020B0502040204020203" pitchFamily="34" charset="0"/>
              </a:rPr>
              <a:t>		</a:t>
            </a:r>
            <a:r>
              <a:rPr lang="fr-FR" b="1" dirty="0">
                <a:latin typeface="Bahnschrift" panose="020B0502040204020203" pitchFamily="34" charset="0"/>
              </a:rPr>
              <a:t>97 </a:t>
            </a:r>
            <a:r>
              <a:rPr lang="fr-FR" b="1" dirty="0" err="1">
                <a:latin typeface="Bahnschrift" panose="020B0502040204020203" pitchFamily="34" charset="0"/>
              </a:rPr>
              <a:t>Zettaoctets</a:t>
            </a:r>
            <a:r>
              <a:rPr lang="fr-FR" dirty="0">
                <a:latin typeface="Bahnschrift" panose="020B0502040204020203" pitchFamily="34" charset="0"/>
              </a:rPr>
              <a:t>, soit </a:t>
            </a:r>
            <a:r>
              <a:rPr lang="fr-FR" b="1" dirty="0">
                <a:latin typeface="Bahnschrift" panose="020B0502040204020203" pitchFamily="34" charset="0"/>
              </a:rPr>
              <a:t>97 000 milliards de Go</a:t>
            </a:r>
            <a:endParaRPr lang="fr-FR" dirty="0">
              <a:latin typeface="Bahnschrif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48087" y="50767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>
                <a:latin typeface="Bahnschrift" panose="020B0502040204020203" pitchFamily="34" charset="0"/>
              </a:rPr>
              <a:t>L’utilisation du </a:t>
            </a:r>
            <a:r>
              <a:rPr lang="fr-FR" sz="1600" b="1" dirty="0">
                <a:solidFill>
                  <a:srgbClr val="00B0F0"/>
                </a:solidFill>
                <a:latin typeface="Bahnschrift" panose="020B0502040204020203" pitchFamily="34" charset="0"/>
              </a:rPr>
              <a:t>web</a:t>
            </a:r>
            <a:r>
              <a:rPr lang="fr-FR" sz="1600" dirty="0">
                <a:latin typeface="Bahnschrift" panose="020B0502040204020203" pitchFamily="34" charset="0"/>
              </a:rPr>
              <a:t> et des </a:t>
            </a:r>
            <a:r>
              <a:rPr lang="fr-FR" sz="1600" b="1" dirty="0">
                <a:solidFill>
                  <a:srgbClr val="00B0F0"/>
                </a:solidFill>
                <a:latin typeface="Bahnschrift" panose="020B0502040204020203" pitchFamily="34" charset="0"/>
              </a:rPr>
              <a:t>technologies numériques </a:t>
            </a:r>
            <a:r>
              <a:rPr lang="fr-FR" sz="1600" dirty="0">
                <a:latin typeface="Bahnschrift" panose="020B0502040204020203" pitchFamily="34" charset="0"/>
              </a:rPr>
              <a:t>génère </a:t>
            </a:r>
            <a:r>
              <a:rPr lang="fr-FR" dirty="0">
                <a:latin typeface="Bahnschrift" panose="020B0502040204020203" pitchFamily="34" charset="0"/>
              </a:rPr>
              <a:t/>
            </a:r>
            <a:br>
              <a:rPr lang="fr-FR" dirty="0">
                <a:latin typeface="Bahnschrift" panose="020B0502040204020203" pitchFamily="34" charset="0"/>
              </a:rPr>
            </a:br>
            <a:r>
              <a:rPr lang="fr-FR" dirty="0">
                <a:latin typeface="Bahnschrift" panose="020B0502040204020203" pitchFamily="34" charset="0"/>
              </a:rPr>
              <a:t>plus de </a:t>
            </a:r>
            <a:r>
              <a:rPr lang="fr-FR" sz="2000" b="1" dirty="0">
                <a:latin typeface="Bahnschrift" panose="020B0502040204020203" pitchFamily="34" charset="0"/>
              </a:rPr>
              <a:t>4% de toutes les émissions de CO2 </a:t>
            </a:r>
            <a:r>
              <a:rPr lang="fr-FR" dirty="0">
                <a:latin typeface="Bahnschrift" panose="020B0502040204020203" pitchFamily="34" charset="0"/>
              </a:rPr>
              <a:t>sur Terre</a:t>
            </a:r>
          </a:p>
        </p:txBody>
      </p:sp>
    </p:spTree>
    <p:extLst>
      <p:ext uri="{BB962C8B-B14F-4D97-AF65-F5344CB8AC3E}">
        <p14:creationId xmlns:p14="http://schemas.microsoft.com/office/powerpoint/2010/main" val="93300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Informations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3074" name="Picture 2" descr="transformation numérique industrie : les 4 révolutions industrielle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711" y="2107162"/>
            <a:ext cx="8574263" cy="440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993075" y="6513689"/>
            <a:ext cx="4373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https://www.visiativ-solutions.fr/transformation-numerique-industrie/</a:t>
            </a:r>
          </a:p>
        </p:txBody>
      </p:sp>
    </p:spTree>
    <p:extLst>
      <p:ext uri="{BB962C8B-B14F-4D97-AF65-F5344CB8AC3E}">
        <p14:creationId xmlns:p14="http://schemas.microsoft.com/office/powerpoint/2010/main" val="353932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3" name="Image 2" descr="Une image contenant intérieur, Visage humain, sol, musée&#10;&#10;Description générée automatiquement">
            <a:extLst>
              <a:ext uri="{FF2B5EF4-FFF2-40B4-BE49-F238E27FC236}">
                <a16:creationId xmlns:a16="http://schemas.microsoft.com/office/drawing/2014/main" xmlns="" id="{84A73011-A0F0-FADD-4828-8979B5C02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52" y="509393"/>
            <a:ext cx="3043004" cy="579996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B8C973D8-D1FF-2290-04E7-ADCDB7195EDB}"/>
              </a:ext>
            </a:extLst>
          </p:cNvPr>
          <p:cNvSpPr txBox="1"/>
          <p:nvPr/>
        </p:nvSpPr>
        <p:spPr>
          <a:xfrm>
            <a:off x="8345347" y="6309360"/>
            <a:ext cx="32447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Photo : Lionel </a:t>
            </a:r>
            <a:r>
              <a:rPr lang="fr-FR" sz="1100" dirty="0" err="1"/>
              <a:t>Jacubowiez</a:t>
            </a:r>
            <a:r>
              <a:rPr lang="fr-FR" sz="1100" dirty="0"/>
              <a:t> / Recyclerie Bagneux</a:t>
            </a:r>
          </a:p>
        </p:txBody>
      </p:sp>
      <p:pic>
        <p:nvPicPr>
          <p:cNvPr id="1030" name="Picture 6" descr="Mars Climate Orbiter Cartoon">
            <a:extLst>
              <a:ext uri="{FF2B5EF4-FFF2-40B4-BE49-F238E27FC236}">
                <a16:creationId xmlns:a16="http://schemas.microsoft.com/office/drawing/2014/main" xmlns="" id="{0A95D983-0F9A-A57D-5277-BB5A9B1FE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78" y="2123768"/>
            <a:ext cx="6312310" cy="473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86569F49-5E55-1224-2DF8-C4DE72B9644D}"/>
              </a:ext>
            </a:extLst>
          </p:cNvPr>
          <p:cNvSpPr txBox="1"/>
          <p:nvPr/>
        </p:nvSpPr>
        <p:spPr>
          <a:xfrm>
            <a:off x="501445" y="203979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6D6B6B"/>
                </a:solidFill>
                <a:effectLst/>
                <a:latin typeface="Lato" panose="020F0502020204030203" pitchFamily="34" charset="0"/>
              </a:rPr>
              <a:t>Newspaper cartoon depicting the incongruence in the units used by NASA and Lockheed Martin scientists that led to the Mars Climate Orbiter disaster. (Source: </a:t>
            </a:r>
            <a:r>
              <a:rPr lang="en-US" sz="1100" b="0" i="0" u="none" strike="noStrike" dirty="0">
                <a:solidFill>
                  <a:srgbClr val="3A85BF"/>
                </a:solidFill>
                <a:effectLst/>
                <a:latin typeface="Lato" panose="020F0502020204030203" pitchFamily="34" charset="0"/>
                <a:hlinkClick r:id="rId5"/>
              </a:rPr>
              <a:t>Slideplayer.com</a:t>
            </a:r>
            <a:r>
              <a:rPr lang="en-US" sz="1100" b="0" i="0" dirty="0">
                <a:solidFill>
                  <a:srgbClr val="6D6B6B"/>
                </a:solidFill>
                <a:effectLst/>
                <a:latin typeface="Lato" panose="020F0502020204030203" pitchFamily="34" charset="0"/>
              </a:rPr>
              <a:t>)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88478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Objectifs pédagogiques / </a:t>
            </a:r>
            <a:r>
              <a:rPr lang="fr-FR" sz="2800" dirty="0"/>
              <a:t>Traitement Information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xmlns="" id="{1523F83B-B807-6C1C-1823-AF4B66F5C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6" y="2478024"/>
            <a:ext cx="6414123" cy="36941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dirty="0"/>
              <a:t>A travers cette </a:t>
            </a:r>
            <a:r>
              <a:rPr lang="fr-FR" sz="1200" b="1" dirty="0"/>
              <a:t>unité d’enseignement</a:t>
            </a:r>
            <a:r>
              <a:rPr lang="fr-FR" sz="1200" dirty="0"/>
              <a:t>, les apprenant.es seront capables :</a:t>
            </a:r>
          </a:p>
          <a:p>
            <a:endParaRPr lang="fr-FR" sz="1200" dirty="0"/>
          </a:p>
          <a:p>
            <a:pPr lvl="1"/>
            <a:r>
              <a:rPr lang="fr-FR" sz="1800" dirty="0"/>
              <a:t>de </a:t>
            </a:r>
            <a:r>
              <a:rPr lang="fr-FR" sz="1800" b="1" dirty="0"/>
              <a:t>distinguer les différents types de signaux</a:t>
            </a:r>
            <a:r>
              <a:rPr lang="fr-FR" sz="1800" dirty="0"/>
              <a:t> qui peuvent coexister et se superposer </a:t>
            </a:r>
          </a:p>
          <a:p>
            <a:pPr lvl="1"/>
            <a:r>
              <a:rPr lang="fr-FR" sz="1800" dirty="0"/>
              <a:t>de </a:t>
            </a:r>
            <a:r>
              <a:rPr lang="fr-FR" sz="1800" b="1" dirty="0"/>
              <a:t>proposer des outils de caractérisation</a:t>
            </a:r>
            <a:r>
              <a:rPr lang="fr-FR" sz="1800" dirty="0"/>
              <a:t> de ces différents signaux</a:t>
            </a:r>
          </a:p>
          <a:p>
            <a:pPr lvl="1"/>
            <a:r>
              <a:rPr lang="fr-FR" sz="1800" dirty="0"/>
              <a:t>de </a:t>
            </a:r>
            <a:r>
              <a:rPr lang="fr-FR" sz="1800" b="1" dirty="0"/>
              <a:t>réaliser une application de traitement de données </a:t>
            </a:r>
            <a:r>
              <a:rPr lang="fr-FR" sz="1800" dirty="0"/>
              <a:t>informatiques simple</a:t>
            </a:r>
          </a:p>
          <a:p>
            <a:pPr lvl="1"/>
            <a:r>
              <a:rPr lang="fr-FR" sz="1800" dirty="0"/>
              <a:t>d’</a:t>
            </a:r>
            <a:r>
              <a:rPr lang="fr-FR" sz="1800" b="1" dirty="0"/>
              <a:t>analyser</a:t>
            </a:r>
            <a:r>
              <a:rPr lang="fr-FR" sz="1800" dirty="0"/>
              <a:t>, de </a:t>
            </a:r>
            <a:r>
              <a:rPr lang="fr-FR" sz="1800" b="1" dirty="0"/>
              <a:t>concevoir</a:t>
            </a:r>
            <a:r>
              <a:rPr lang="fr-FR" sz="1800" dirty="0"/>
              <a:t> et de </a:t>
            </a:r>
            <a:r>
              <a:rPr lang="fr-FR" sz="1800" b="1" dirty="0"/>
              <a:t>réaliser</a:t>
            </a:r>
            <a:r>
              <a:rPr lang="fr-FR" sz="1800" dirty="0"/>
              <a:t> des </a:t>
            </a:r>
            <a:r>
              <a:rPr lang="fr-FR" sz="1800" b="1" dirty="0"/>
              <a:t>circuits électroniques</a:t>
            </a:r>
            <a:r>
              <a:rPr lang="fr-FR" sz="1800" dirty="0"/>
              <a:t> pour la </a:t>
            </a:r>
            <a:r>
              <a:rPr lang="fr-FR" sz="1800" b="1" dirty="0"/>
              <a:t>mise en forme </a:t>
            </a:r>
            <a:r>
              <a:rPr lang="fr-FR" sz="1800" dirty="0"/>
              <a:t>de ces signaux dans le respect d’un cahier des charges et en lien avec la conversion électrons-photons</a:t>
            </a: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xmlns="" id="{4C5A234C-C7E6-A992-E13C-02BDE9947CB1}"/>
              </a:ext>
            </a:extLst>
          </p:cNvPr>
          <p:cNvSpPr/>
          <p:nvPr/>
        </p:nvSpPr>
        <p:spPr>
          <a:xfrm>
            <a:off x="8037689" y="3060957"/>
            <a:ext cx="3348569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Maths et Signal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xmlns="" id="{4C5A234C-C7E6-A992-E13C-02BDE9947CB1}"/>
              </a:ext>
            </a:extLst>
          </p:cNvPr>
          <p:cNvSpPr/>
          <p:nvPr/>
        </p:nvSpPr>
        <p:spPr>
          <a:xfrm>
            <a:off x="8037689" y="3705800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ONIP</a:t>
            </a:r>
            <a:b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</a:b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Outils </a:t>
            </a:r>
            <a:r>
              <a:rPr lang="fr-FR" sz="12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Num</a:t>
            </a: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. pour l’</a:t>
            </a:r>
            <a:r>
              <a:rPr lang="fr-FR" sz="12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Ingénieur.e</a:t>
            </a:r>
            <a:r>
              <a:rPr lang="fr-FR" sz="12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 en Phys.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xmlns="" id="{4C5A234C-C7E6-A992-E13C-02BDE9947CB1}"/>
              </a:ext>
            </a:extLst>
          </p:cNvPr>
          <p:cNvSpPr/>
          <p:nvPr/>
        </p:nvSpPr>
        <p:spPr>
          <a:xfrm>
            <a:off x="8037688" y="4498238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Conception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xmlns="" id="{4C5A234C-C7E6-A992-E13C-02BDE9947CB1}"/>
              </a:ext>
            </a:extLst>
          </p:cNvPr>
          <p:cNvSpPr/>
          <p:nvPr/>
        </p:nvSpPr>
        <p:spPr>
          <a:xfrm>
            <a:off x="8037689" y="5302346"/>
            <a:ext cx="3348569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TP 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27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26E0BFB-CDF1-4990-8C11-AC849311E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069A1F8-9BEB-4786-9694-FC48B2D75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CeTI</a:t>
            </a:r>
            <a:r>
              <a:rPr lang="fr-FR" sz="2000" dirty="0">
                <a:latin typeface="Bahnschrift Light" panose="020B0502040204020203" pitchFamily="34" charset="0"/>
              </a:rPr>
              <a:t> / Semestre 5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B0_0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xmlns="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475</TotalTime>
  <Words>542</Words>
  <Application>Microsoft Office PowerPoint</Application>
  <PresentationFormat>Personnalisé</PresentationFormat>
  <Paragraphs>173</Paragraphs>
  <Slides>23</Slides>
  <Notes>5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AccentBoxVTI</vt:lpstr>
      <vt:lpstr>Traitement de l’Information</vt:lpstr>
      <vt:lpstr>Informations</vt:lpstr>
      <vt:lpstr>Informations</vt:lpstr>
      <vt:lpstr>Informations</vt:lpstr>
      <vt:lpstr>Informations / Trop de données !!!</vt:lpstr>
      <vt:lpstr>Informations</vt:lpstr>
      <vt:lpstr>Traitement de l’information</vt:lpstr>
      <vt:lpstr>Objectifs pédagogiques / Traitement Information</vt:lpstr>
      <vt:lpstr>Electronique</vt:lpstr>
      <vt:lpstr>Objectifs pédagogiques du module</vt:lpstr>
      <vt:lpstr>Ressources CeTI</vt:lpstr>
      <vt:lpstr>Déroulement des modules CéTI</vt:lpstr>
      <vt:lpstr>CeTI / TP</vt:lpstr>
      <vt:lpstr>CéTI / TP / Déroulement</vt:lpstr>
      <vt:lpstr>Matériel expérimental</vt:lpstr>
      <vt:lpstr>CeTI / TD</vt:lpstr>
      <vt:lpstr>CéTI / TD / Déroulement et Ressources</vt:lpstr>
      <vt:lpstr>CéTI / TD / Evaluation</vt:lpstr>
      <vt:lpstr>Outils numériques</vt:lpstr>
      <vt:lpstr>Et la suite ?</vt:lpstr>
      <vt:lpstr>Semestre 6 : apprentissage par projet</vt:lpstr>
      <vt:lpstr>Semestre 6 : apprentissage par projet</vt:lpstr>
      <vt:lpstr>Semestre 6 : apprentissage par projet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194</cp:revision>
  <dcterms:created xsi:type="dcterms:W3CDTF">2023-04-08T12:37:13Z</dcterms:created>
  <dcterms:modified xsi:type="dcterms:W3CDTF">2023-09-14T19:56:14Z</dcterms:modified>
</cp:coreProperties>
</file>